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DM Sans Medium"/>
      <p:regular r:id="rId19"/>
      <p:bold r:id="rId20"/>
      <p:italic r:id="rId21"/>
      <p:boldItalic r:id="rId22"/>
    </p:embeddedFont>
    <p:embeddedFont>
      <p:font typeface="Merriweather"/>
      <p:regular r:id="rId23"/>
      <p:bold r:id="rId24"/>
      <p:italic r:id="rId25"/>
      <p:boldItalic r:id="rId26"/>
    </p:embeddedFont>
    <p:embeddedFont>
      <p:font typeface="DM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font" Target="fonts/DMSansMedium-italic.fntdata"/><Relationship Id="rId3" Type="http://schemas.openxmlformats.org/officeDocument/2006/relationships/presProps" Target="presProps.xml"/><Relationship Id="rId25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customXml" Target="../customXml/item3.xml"/><Relationship Id="rId20" Type="http://schemas.openxmlformats.org/officeDocument/2006/relationships/font" Target="fonts/DMSansMedium-bold.fntdata"/><Relationship Id="rId2" Type="http://schemas.openxmlformats.org/officeDocument/2006/relationships/viewProps" Target="viewProps.xml"/><Relationship Id="rId29" Type="http://schemas.openxmlformats.org/officeDocument/2006/relationships/font" Target="fonts/DMSans-italic.fntdata"/><Relationship Id="rId16" Type="http://schemas.openxmlformats.org/officeDocument/2006/relationships/slide" Target="slides/slide11.xml"/><Relationship Id="rId24" Type="http://schemas.openxmlformats.org/officeDocument/2006/relationships/font" Target="fonts/Merriweather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2.xml"/><Relationship Id="rId23" Type="http://schemas.openxmlformats.org/officeDocument/2006/relationships/font" Target="fonts/Merriweather-regular.fntdata"/><Relationship Id="rId28" Type="http://schemas.openxmlformats.org/officeDocument/2006/relationships/font" Target="fonts/DMSans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font" Target="fonts/DMSansMedium-regular.fntdata"/><Relationship Id="rId31" Type="http://schemas.openxmlformats.org/officeDocument/2006/relationships/customXml" Target="../customXml/item1.xml"/><Relationship Id="rId22" Type="http://schemas.openxmlformats.org/officeDocument/2006/relationships/font" Target="fonts/DMSansMedium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DMSans-regular.fntdata"/><Relationship Id="rId30" Type="http://schemas.openxmlformats.org/officeDocument/2006/relationships/font" Target="fonts/DMSans-boldItalic.fntdata"/><Relationship Id="rId14" Type="http://schemas.openxmlformats.org/officeDocument/2006/relationships/slide" Target="slides/slide9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c2df3ca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c2df3ca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486e64324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486e64324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486e64324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486e64324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486e64324d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486e64324d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4873d26f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4873d26f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98d8e4b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98d8e4b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98d8e4bf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98d8e4bf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498d8e4bf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498d8e4bf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98d8e4bf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98d8e4bf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498d8e4bf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498d8e4bf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98d8e4bf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98d8e4bf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c2df3ca46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c2df3ca46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486e64324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486e64324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4" name="Google Shape;54;p13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5" name="Google Shape;55;p13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6" name="Google Shape;56;p13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58" name="Google Shape;58;p13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5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16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8" name="Google Shape;78;p16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9" name="Google Shape;79;p16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7" name="Google Shape;87;p17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8" name="Google Shape;88;p17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9" name="Google Shape;89;p17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8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19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9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6" name="Google Shape;106;p20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0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0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9" name="Google Shape;109;p20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0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4" name="Google Shape;114;p20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5" name="Google Shape;115;p20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1" name="Google Shape;121;p22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2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2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22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2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22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2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28" name="Google Shape;128;p22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2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2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 slide" type="title">
  <p:cSld name="TITLE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196951" y="4737750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type="ctrTitle"/>
          </p:nvPr>
        </p:nvSpPr>
        <p:spPr>
          <a:xfrm>
            <a:off x="196950" y="223825"/>
            <a:ext cx="80118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0"/>
              <a:buNone/>
              <a:defRPr sz="675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2" type="subTitle"/>
          </p:nvPr>
        </p:nvSpPr>
        <p:spPr>
          <a:xfrm>
            <a:off x="196950" y="2171250"/>
            <a:ext cx="3986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50"/>
              <a:buFont typeface="DM Sans Medium"/>
              <a:buNone/>
              <a:defRPr sz="1850">
                <a:solidFill>
                  <a:schemeClr val="lt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23"/>
          <p:cNvSpPr/>
          <p:nvPr>
            <p:ph idx="3" type="pic"/>
          </p:nvPr>
        </p:nvSpPr>
        <p:spPr>
          <a:xfrm>
            <a:off x="4437578" y="2171250"/>
            <a:ext cx="4509600" cy="27756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36" name="Google Shape;136;p23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number" type="secHead">
  <p:cSld name="SECTION_HEADER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511953" y="5885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24"/>
          <p:cNvSpPr txBox="1"/>
          <p:nvPr>
            <p:ph idx="2" type="title"/>
          </p:nvPr>
        </p:nvSpPr>
        <p:spPr>
          <a:xfrm>
            <a:off x="511953" y="14303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24"/>
          <p:cNvSpPr txBox="1"/>
          <p:nvPr>
            <p:ph idx="3" type="title"/>
          </p:nvPr>
        </p:nvSpPr>
        <p:spPr>
          <a:xfrm>
            <a:off x="511953" y="22721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2" name="Google Shape;142;p24"/>
          <p:cNvSpPr txBox="1"/>
          <p:nvPr>
            <p:ph idx="4" type="title"/>
          </p:nvPr>
        </p:nvSpPr>
        <p:spPr>
          <a:xfrm>
            <a:off x="511953" y="31139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3" name="Google Shape;143;p24"/>
          <p:cNvSpPr txBox="1"/>
          <p:nvPr>
            <p:ph idx="5" type="title"/>
          </p:nvPr>
        </p:nvSpPr>
        <p:spPr>
          <a:xfrm>
            <a:off x="511953" y="3955799"/>
            <a:ext cx="746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50"/>
              <a:buNone/>
              <a:defRPr sz="365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p24"/>
          <p:cNvSpPr txBox="1"/>
          <p:nvPr>
            <p:ph idx="6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 type="tx">
  <p:cSld name="TITLE_AND_BOD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50"/>
              <a:buFont typeface="Merriweather"/>
              <a:buNone/>
              <a:defRPr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idx="2" type="body"/>
          </p:nvPr>
        </p:nvSpPr>
        <p:spPr>
          <a:xfrm>
            <a:off x="196951" y="196725"/>
            <a:ext cx="18591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TITLE_AND_BODY_1">
    <p:bg>
      <p:bgPr>
        <a:solidFill>
          <a:schemeClr val="dk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975300" y="1864050"/>
            <a:ext cx="7193400" cy="141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50"/>
              <a:buFont typeface="Merriweather"/>
              <a:buNone/>
              <a:defRPr sz="265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6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1" type="twoColTx">
  <p:cSld name="TITLE_AND_TWO_COLUMN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>
                <a:solidFill>
                  <a:schemeClr val="dk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>
                <a:solidFill>
                  <a:schemeClr val="dk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" name="Google Shape;160;p27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61" name="Google Shape;161;p27"/>
          <p:cNvSpPr txBox="1"/>
          <p:nvPr>
            <p:ph idx="3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27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2">
  <p:cSld name="TITLE_AND_TWO_COLUMNS_1">
    <p:bg>
      <p:bgPr>
        <a:solidFill>
          <a:schemeClr val="dk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5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28"/>
          <p:cNvSpPr/>
          <p:nvPr>
            <p:ph idx="2" type="pic"/>
          </p:nvPr>
        </p:nvSpPr>
        <p:spPr>
          <a:xfrm>
            <a:off x="3726325" y="669925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168" name="Google Shape;168;p28"/>
          <p:cNvSpPr txBox="1"/>
          <p:nvPr>
            <p:ph idx="3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9" name="Google Shape;169;p28"/>
          <p:cNvSpPr txBox="1"/>
          <p:nvPr>
            <p:ph idx="4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28"/>
          <p:cNvSpPr txBox="1"/>
          <p:nvPr>
            <p:ph idx="5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chart">
  <p:cSld name="SECTION_TITLE_AND_DESCRIPTION">
    <p:bg>
      <p:bgPr>
        <a:solidFill>
          <a:schemeClr val="lt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/>
          <p:nvPr/>
        </p:nvSpPr>
        <p:spPr>
          <a:xfrm>
            <a:off x="4305000" y="-125"/>
            <a:ext cx="4839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9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5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197375" y="26856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76" name="Google Shape;176;p29"/>
          <p:cNvSpPr txBox="1"/>
          <p:nvPr>
            <p:ph idx="2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77" name="Google Shape;177;p29"/>
          <p:cNvSpPr txBox="1"/>
          <p:nvPr>
            <p:ph idx="3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●"/>
              <a:defRPr sz="800">
                <a:solidFill>
                  <a:schemeClr val="lt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 sz="800">
                <a:solidFill>
                  <a:schemeClr val="lt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■"/>
              <a:defRPr sz="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APTION_ONLY"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2030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1" name="Google Shape;181;p30"/>
          <p:cNvSpPr txBox="1"/>
          <p:nvPr>
            <p:ph idx="2" type="body"/>
          </p:nvPr>
        </p:nvSpPr>
        <p:spPr>
          <a:xfrm>
            <a:off x="2030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2" name="Google Shape;182;p30"/>
          <p:cNvSpPr txBox="1"/>
          <p:nvPr>
            <p:ph idx="3" type="body"/>
          </p:nvPr>
        </p:nvSpPr>
        <p:spPr>
          <a:xfrm>
            <a:off x="2030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3" name="Google Shape;183;p30"/>
          <p:cNvSpPr txBox="1"/>
          <p:nvPr>
            <p:ph idx="4" type="body"/>
          </p:nvPr>
        </p:nvSpPr>
        <p:spPr>
          <a:xfrm>
            <a:off x="2030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4" name="Google Shape;184;p30"/>
          <p:cNvSpPr txBox="1"/>
          <p:nvPr>
            <p:ph idx="5" type="body"/>
          </p:nvPr>
        </p:nvSpPr>
        <p:spPr>
          <a:xfrm>
            <a:off x="2030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5" name="Google Shape;185;p30"/>
          <p:cNvSpPr txBox="1"/>
          <p:nvPr>
            <p:ph idx="6" type="body"/>
          </p:nvPr>
        </p:nvSpPr>
        <p:spPr>
          <a:xfrm>
            <a:off x="2030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6" name="Google Shape;186;p30"/>
          <p:cNvSpPr txBox="1"/>
          <p:nvPr>
            <p:ph idx="7" type="body"/>
          </p:nvPr>
        </p:nvSpPr>
        <p:spPr>
          <a:xfrm>
            <a:off x="2030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7" name="Google Shape;187;p30"/>
          <p:cNvSpPr txBox="1"/>
          <p:nvPr>
            <p:ph idx="8" type="body"/>
          </p:nvPr>
        </p:nvSpPr>
        <p:spPr>
          <a:xfrm>
            <a:off x="2030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9" type="body"/>
          </p:nvPr>
        </p:nvSpPr>
        <p:spPr>
          <a:xfrm>
            <a:off x="2030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13" type="body"/>
          </p:nvPr>
        </p:nvSpPr>
        <p:spPr>
          <a:xfrm>
            <a:off x="32496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14" type="body"/>
          </p:nvPr>
        </p:nvSpPr>
        <p:spPr>
          <a:xfrm>
            <a:off x="32496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5" type="body"/>
          </p:nvPr>
        </p:nvSpPr>
        <p:spPr>
          <a:xfrm>
            <a:off x="32496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6" type="body"/>
          </p:nvPr>
        </p:nvSpPr>
        <p:spPr>
          <a:xfrm>
            <a:off x="32496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17" type="body"/>
          </p:nvPr>
        </p:nvSpPr>
        <p:spPr>
          <a:xfrm>
            <a:off x="32496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4" name="Google Shape;194;p30"/>
          <p:cNvSpPr txBox="1"/>
          <p:nvPr>
            <p:ph idx="18" type="body"/>
          </p:nvPr>
        </p:nvSpPr>
        <p:spPr>
          <a:xfrm>
            <a:off x="32496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5" name="Google Shape;195;p30"/>
          <p:cNvSpPr txBox="1"/>
          <p:nvPr>
            <p:ph idx="19" type="body"/>
          </p:nvPr>
        </p:nvSpPr>
        <p:spPr>
          <a:xfrm>
            <a:off x="32496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6" name="Google Shape;196;p30"/>
          <p:cNvSpPr txBox="1"/>
          <p:nvPr>
            <p:ph idx="20" type="body"/>
          </p:nvPr>
        </p:nvSpPr>
        <p:spPr>
          <a:xfrm>
            <a:off x="32496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7" name="Google Shape;197;p30"/>
          <p:cNvSpPr txBox="1"/>
          <p:nvPr>
            <p:ph idx="21" type="body"/>
          </p:nvPr>
        </p:nvSpPr>
        <p:spPr>
          <a:xfrm>
            <a:off x="32496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8" name="Google Shape;198;p30"/>
          <p:cNvSpPr txBox="1"/>
          <p:nvPr>
            <p:ph idx="22" type="body"/>
          </p:nvPr>
        </p:nvSpPr>
        <p:spPr>
          <a:xfrm>
            <a:off x="6296200" y="8914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199" name="Google Shape;199;p30"/>
          <p:cNvSpPr txBox="1"/>
          <p:nvPr>
            <p:ph idx="23" type="body"/>
          </p:nvPr>
        </p:nvSpPr>
        <p:spPr>
          <a:xfrm>
            <a:off x="6296200" y="13204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idx="24" type="body"/>
          </p:nvPr>
        </p:nvSpPr>
        <p:spPr>
          <a:xfrm>
            <a:off x="6296200" y="15886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1" name="Google Shape;201;p30"/>
          <p:cNvSpPr txBox="1"/>
          <p:nvPr>
            <p:ph idx="25" type="body"/>
          </p:nvPr>
        </p:nvSpPr>
        <p:spPr>
          <a:xfrm>
            <a:off x="6296200" y="220655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2" name="Google Shape;202;p30"/>
          <p:cNvSpPr txBox="1"/>
          <p:nvPr>
            <p:ph idx="26" type="body"/>
          </p:nvPr>
        </p:nvSpPr>
        <p:spPr>
          <a:xfrm>
            <a:off x="6296200" y="26355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3" name="Google Shape;203;p30"/>
          <p:cNvSpPr txBox="1"/>
          <p:nvPr>
            <p:ph idx="27" type="body"/>
          </p:nvPr>
        </p:nvSpPr>
        <p:spPr>
          <a:xfrm>
            <a:off x="6296200" y="290375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4" name="Google Shape;204;p30"/>
          <p:cNvSpPr txBox="1"/>
          <p:nvPr>
            <p:ph idx="28" type="body"/>
          </p:nvPr>
        </p:nvSpPr>
        <p:spPr>
          <a:xfrm>
            <a:off x="6296200" y="3433400"/>
            <a:ext cx="2644800" cy="42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9" type="body"/>
          </p:nvPr>
        </p:nvSpPr>
        <p:spPr>
          <a:xfrm>
            <a:off x="6296200" y="38624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3429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3429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3429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3429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3429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3429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●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3429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○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3429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 Medium"/>
              <a:buChar char="■"/>
              <a:defRPr sz="1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0" type="body"/>
          </p:nvPr>
        </p:nvSpPr>
        <p:spPr>
          <a:xfrm>
            <a:off x="6296200" y="4130600"/>
            <a:ext cx="2644800" cy="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indent="-2794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indent="-2794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indent="-2794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indent="-2794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indent="-2794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●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indent="-2794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○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indent="-2794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DM Sans Medium"/>
              <a:buChar char="■"/>
              <a:defRPr sz="800"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31" type="body"/>
          </p:nvPr>
        </p:nvSpPr>
        <p:spPr>
          <a:xfrm>
            <a:off x="196951" y="196725"/>
            <a:ext cx="18606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208" name="Google Shape;208;p30"/>
          <p:cNvSpPr txBox="1"/>
          <p:nvPr>
            <p:ph idx="3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lank">
  <p:cSld name="CUSTOM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31"/>
          <p:cNvSpPr txBox="1"/>
          <p:nvPr>
            <p:ph idx="1" type="body"/>
          </p:nvPr>
        </p:nvSpPr>
        <p:spPr>
          <a:xfrm>
            <a:off x="196951" y="196725"/>
            <a:ext cx="18603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2" type="body"/>
          </p:nvPr>
        </p:nvSpPr>
        <p:spPr>
          <a:xfrm>
            <a:off x="7087526" y="196725"/>
            <a:ext cx="1933500" cy="20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9400" lvl="0" marL="457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1pPr>
            <a:lvl2pPr indent="-279400" lvl="1" marL="914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>
                <a:solidFill>
                  <a:schemeClr val="dk1"/>
                </a:solidFill>
              </a:defRPr>
            </a:lvl2pPr>
            <a:lvl3pPr indent="-279400" lvl="2" marL="1371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3pPr>
            <a:lvl4pPr indent="-279400" lvl="3" marL="1828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4pPr>
            <a:lvl5pPr indent="-279400" lvl="4" marL="22860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5pPr>
            <a:lvl6pPr indent="-279400" lvl="5" marL="27432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6pPr>
            <a:lvl7pPr indent="-279400" lvl="6" marL="32004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●"/>
              <a:defRPr sz="800">
                <a:solidFill>
                  <a:schemeClr val="dk1"/>
                </a:solidFill>
              </a:defRPr>
            </a:lvl7pPr>
            <a:lvl8pPr indent="-279400" lvl="7" marL="36576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○"/>
              <a:defRPr sz="800">
                <a:solidFill>
                  <a:schemeClr val="dk1"/>
                </a:solidFill>
              </a:defRPr>
            </a:lvl8pPr>
            <a:lvl9pPr indent="-279400" lvl="8" marL="411480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■"/>
              <a:defRPr sz="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5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50"/>
              <a:buFont typeface="Merriweather"/>
              <a:buNone/>
              <a:defRPr b="1" sz="34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17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79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DM Sans"/>
              <a:buChar char="○"/>
              <a:defRPr sz="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921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921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921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2921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2921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●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2921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○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2921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DM Sans"/>
              <a:buChar char="■"/>
              <a:defRPr sz="10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>
              <a:buNone/>
              <a:defRPr sz="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24">
          <p15:clr>
            <a:srgbClr val="E46962"/>
          </p15:clr>
        </p15:guide>
        <p15:guide id="2" orient="horz" pos="124">
          <p15:clr>
            <a:srgbClr val="E46962"/>
          </p15:clr>
        </p15:guide>
        <p15:guide id="3" pos="5636">
          <p15:clr>
            <a:srgbClr val="E46962"/>
          </p15:clr>
        </p15:guide>
        <p15:guide id="4" orient="horz" pos="3116">
          <p15:clr>
            <a:srgbClr val="E46962"/>
          </p15:clr>
        </p15:guide>
        <p15:guide id="5" pos="1296">
          <p15:clr>
            <a:srgbClr val="E46962"/>
          </p15:clr>
        </p15:guide>
        <p15:guide id="6" pos="4465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200C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type="ctrTitle"/>
          </p:nvPr>
        </p:nvSpPr>
        <p:spPr>
          <a:xfrm>
            <a:off x="196950" y="223825"/>
            <a:ext cx="8684400" cy="18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Educational Space Content</a:t>
            </a:r>
            <a:endParaRPr/>
          </a:p>
        </p:txBody>
      </p:sp>
      <p:sp>
        <p:nvSpPr>
          <p:cNvPr id="218" name="Google Shape;218;p32"/>
          <p:cNvSpPr txBox="1"/>
          <p:nvPr>
            <p:ph idx="2" type="subTitle"/>
          </p:nvPr>
        </p:nvSpPr>
        <p:spPr>
          <a:xfrm>
            <a:off x="196950" y="3046525"/>
            <a:ext cx="3986700" cy="5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 Interplanetary Initiative - Space For Humans -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James Moore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1C0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1"/>
          <p:cNvSpPr txBox="1"/>
          <p:nvPr>
            <p:ph type="title"/>
          </p:nvPr>
        </p:nvSpPr>
        <p:spPr>
          <a:xfrm>
            <a:off x="4957000" y="-2845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Drafting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sp>
        <p:nvSpPr>
          <p:cNvPr id="284" name="Google Shape;284;p41"/>
          <p:cNvSpPr txBox="1"/>
          <p:nvPr>
            <p:ph idx="3" type="body"/>
          </p:nvPr>
        </p:nvSpPr>
        <p:spPr>
          <a:xfrm>
            <a:off x="4895250" y="1348350"/>
            <a:ext cx="4125900" cy="34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a specific focus throughout the script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an easy to </a:t>
            </a:r>
            <a:r>
              <a:rPr lang="en" sz="2400"/>
              <a:t>interpret</a:t>
            </a:r>
            <a:r>
              <a:rPr lang="en" sz="2400"/>
              <a:t> stream of information</a:t>
            </a:r>
            <a:endParaRPr sz="2400"/>
          </a:p>
        </p:txBody>
      </p:sp>
      <p:cxnSp>
        <p:nvCxnSpPr>
          <p:cNvPr id="285" name="Google Shape;285;p41"/>
          <p:cNvCxnSpPr/>
          <p:nvPr/>
        </p:nvCxnSpPr>
        <p:spPr>
          <a:xfrm>
            <a:off x="700700" y="1339400"/>
            <a:ext cx="8483700" cy="90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86" name="Google Shape;286;p41" title="Student Inspiration (3).png"/>
          <p:cNvPicPr preferRelativeResize="0"/>
          <p:nvPr/>
        </p:nvPicPr>
        <p:blipFill rotWithShape="1">
          <a:blip r:embed="rId3">
            <a:alphaModFix/>
          </a:blip>
          <a:srcRect b="6964" l="66315" r="0" t="33155"/>
          <a:stretch/>
        </p:blipFill>
        <p:spPr>
          <a:xfrm>
            <a:off x="303075" y="324225"/>
            <a:ext cx="4404600" cy="440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/>
          <p:nvPr>
            <p:ph type="title"/>
          </p:nvPr>
        </p:nvSpPr>
        <p:spPr>
          <a:xfrm>
            <a:off x="0" y="1163050"/>
            <a:ext cx="4266600" cy="41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50">
                <a:highlight>
                  <a:srgbClr val="FFD966"/>
                </a:highlight>
              </a:rPr>
              <a:t> </a:t>
            </a:r>
            <a:r>
              <a:rPr lang="en" sz="6050">
                <a:highlight>
                  <a:srgbClr val="FFD966"/>
                </a:highlight>
              </a:rPr>
              <a:t>Finalize</a:t>
            </a:r>
            <a:r>
              <a:rPr lang="en" sz="6050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r>
              <a:rPr lang="en" sz="6050">
                <a:highlight>
                  <a:srgbClr val="FFD966"/>
                </a:highlight>
              </a:rPr>
              <a:t> </a:t>
            </a:r>
            <a:endParaRPr sz="6050">
              <a:highlight>
                <a:srgbClr val="FFD966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50">
                <a:highlight>
                  <a:srgbClr val="FFD966"/>
                </a:highlight>
              </a:rPr>
              <a:t> in a</a:t>
            </a:r>
            <a:r>
              <a:rPr lang="en" sz="6050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r>
              <a:rPr lang="en" sz="6050">
                <a:highlight>
                  <a:srgbClr val="FFD966"/>
                </a:highlight>
              </a:rPr>
              <a:t>    </a:t>
            </a:r>
            <a:endParaRPr sz="6050">
              <a:highlight>
                <a:srgbClr val="FFD966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50">
                <a:highlight>
                  <a:srgbClr val="FFD966"/>
                </a:highlight>
              </a:rPr>
              <a:t> Template</a:t>
            </a:r>
            <a:r>
              <a:rPr lang="en" sz="6050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 sz="6050"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pic>
        <p:nvPicPr>
          <p:cNvPr id="292" name="Google Shape;292;p42" title="Screenshot 2025-04-04 at 11.32.08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450" y="152400"/>
            <a:ext cx="371300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B26B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197375" y="798025"/>
            <a:ext cx="3151800" cy="84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Recording/ Editing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98" name="Google Shape;298;p43"/>
          <p:cNvSpPr txBox="1"/>
          <p:nvPr>
            <p:ph idx="3" type="body"/>
          </p:nvPr>
        </p:nvSpPr>
        <p:spPr>
          <a:xfrm>
            <a:off x="63300" y="1644325"/>
            <a:ext cx="5883300" cy="33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Convey</a:t>
            </a:r>
            <a:r>
              <a:rPr lang="en" sz="2400">
                <a:solidFill>
                  <a:schemeClr val="dk2"/>
                </a:solidFill>
              </a:rPr>
              <a:t> </a:t>
            </a:r>
            <a:r>
              <a:rPr lang="en" sz="2400">
                <a:solidFill>
                  <a:schemeClr val="dk2"/>
                </a:solidFill>
              </a:rPr>
              <a:t>Positivity</a:t>
            </a:r>
            <a:r>
              <a:rPr lang="en" sz="2400">
                <a:solidFill>
                  <a:schemeClr val="dk2"/>
                </a:solidFill>
              </a:rPr>
              <a:t> and Energy to keep the audience engaged.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Make sure to keep vocabulary simple and </a:t>
            </a:r>
            <a:r>
              <a:rPr lang="en" sz="2400">
                <a:solidFill>
                  <a:schemeClr val="dk2"/>
                </a:solidFill>
              </a:rPr>
              <a:t>accessible</a:t>
            </a:r>
            <a:r>
              <a:rPr lang="en" sz="2400">
                <a:solidFill>
                  <a:schemeClr val="dk2"/>
                </a:solidFill>
              </a:rPr>
              <a:t> when need be.</a:t>
            </a:r>
            <a:endParaRPr sz="2400">
              <a:solidFill>
                <a:schemeClr val="dk2"/>
              </a:solidFill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400">
                <a:solidFill>
                  <a:schemeClr val="dk2"/>
                </a:solidFill>
              </a:rPr>
              <a:t>Keep cuts, edits and B-Reel snappy and </a:t>
            </a:r>
            <a:r>
              <a:rPr lang="en" sz="2400">
                <a:solidFill>
                  <a:schemeClr val="dk2"/>
                </a:solidFill>
              </a:rPr>
              <a:t>engaging.</a:t>
            </a:r>
            <a:endParaRPr sz="2400">
              <a:solidFill>
                <a:schemeClr val="dk2"/>
              </a:solidFill>
            </a:endParaRPr>
          </a:p>
        </p:txBody>
      </p:sp>
      <p:cxnSp>
        <p:nvCxnSpPr>
          <p:cNvPr id="299" name="Google Shape;299;p43"/>
          <p:cNvCxnSpPr/>
          <p:nvPr/>
        </p:nvCxnSpPr>
        <p:spPr>
          <a:xfrm flipH="1" rot="10800000">
            <a:off x="-74150" y="1636225"/>
            <a:ext cx="6395100" cy="8100"/>
          </a:xfrm>
          <a:prstGeom prst="straightConnector1">
            <a:avLst/>
          </a:prstGeom>
          <a:noFill/>
          <a:ln cap="flat" cmpd="sng" w="9525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00" name="Google Shape;300;p43" title="Student Inspiration (4).png"/>
          <p:cNvPicPr preferRelativeResize="0"/>
          <p:nvPr/>
        </p:nvPicPr>
        <p:blipFill rotWithShape="1">
          <a:blip r:embed="rId3">
            <a:alphaModFix/>
          </a:blip>
          <a:srcRect b="20217" l="63557" r="13540" t="18217"/>
          <a:stretch/>
        </p:blipFill>
        <p:spPr>
          <a:xfrm>
            <a:off x="6023925" y="362400"/>
            <a:ext cx="2922600" cy="441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/>
          <p:nvPr>
            <p:ph type="title"/>
          </p:nvPr>
        </p:nvSpPr>
        <p:spPr>
          <a:xfrm>
            <a:off x="378000" y="2213550"/>
            <a:ext cx="8388000" cy="71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</a:t>
            </a:r>
            <a:endParaRPr sz="6000"/>
          </a:p>
        </p:txBody>
      </p:sp>
      <p:sp>
        <p:nvSpPr>
          <p:cNvPr id="306" name="Google Shape;30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3"/>
          <p:cNvSpPr txBox="1"/>
          <p:nvPr/>
        </p:nvSpPr>
        <p:spPr>
          <a:xfrm>
            <a:off x="1050162" y="1972489"/>
            <a:ext cx="7043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lang="en" sz="3650" u="sng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What is Space For Humans?</a:t>
            </a:r>
            <a:r>
              <a:rPr b="1" lang="en" sz="3650">
                <a:solidFill>
                  <a:srgbClr val="FFD966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3650">
              <a:solidFill>
                <a:schemeClr val="dk1"/>
              </a:solidFill>
              <a:highlight>
                <a:srgbClr val="FFD966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" name="Google Shape;230;p34"/>
          <p:cNvSpPr txBox="1"/>
          <p:nvPr/>
        </p:nvSpPr>
        <p:spPr>
          <a:xfrm>
            <a:off x="516437" y="744789"/>
            <a:ext cx="7043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How do we make space more </a:t>
            </a:r>
            <a:endParaRPr b="1" sz="3650">
              <a:solidFill>
                <a:schemeClr val="dk1"/>
              </a:solidFill>
              <a:highlight>
                <a:srgbClr val="FFD966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3650" u="sng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Inclusive</a:t>
            </a: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?</a:t>
            </a:r>
            <a:r>
              <a:rPr b="1" lang="en" sz="3650">
                <a:solidFill>
                  <a:srgbClr val="FFD966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sz="3650">
              <a:solidFill>
                <a:srgbClr val="FFD966"/>
              </a:solidFill>
              <a:highlight>
                <a:srgbClr val="FFD966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283350" y="1748725"/>
            <a:ext cx="8577300" cy="33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Merriweather"/>
              <a:buChar char="●"/>
            </a:pPr>
            <a:r>
              <a:rPr b="1" lang="en" sz="285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Asking: what is inclusivity?</a:t>
            </a:r>
            <a:endParaRPr b="1" sz="285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Merriweather"/>
              <a:buChar char="●"/>
            </a:pPr>
            <a:r>
              <a:rPr b="1" lang="en" sz="285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Researching current methods and programs</a:t>
            </a:r>
            <a:endParaRPr b="1" sz="285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Merriweather"/>
              <a:buChar char="●"/>
            </a:pPr>
            <a:r>
              <a:rPr b="1" lang="en" sz="285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Designing ways to express those ideas</a:t>
            </a:r>
            <a:endParaRPr b="1" sz="285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4095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50"/>
              <a:buFont typeface="Merriweather"/>
              <a:buChar char="●"/>
            </a:pPr>
            <a:r>
              <a:rPr b="1" lang="en" sz="2850">
                <a:solidFill>
                  <a:schemeClr val="accent2"/>
                </a:solidFill>
                <a:latin typeface="Merriweather"/>
                <a:ea typeface="Merriweather"/>
                <a:cs typeface="Merriweather"/>
                <a:sym typeface="Merriweather"/>
              </a:rPr>
              <a:t>Informing Others</a:t>
            </a:r>
            <a:endParaRPr b="1" sz="285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>
              <a:solidFill>
                <a:schemeClr val="accent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5"/>
          <p:cNvSpPr txBox="1"/>
          <p:nvPr>
            <p:ph type="title"/>
          </p:nvPr>
        </p:nvSpPr>
        <p:spPr>
          <a:xfrm>
            <a:off x="197375" y="852775"/>
            <a:ext cx="37284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</a:rPr>
              <a:t> </a:t>
            </a:r>
            <a:r>
              <a:rPr lang="en">
                <a:highlight>
                  <a:srgbClr val="FFD966"/>
                </a:highlight>
              </a:rPr>
              <a:t>Transmissions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197375" y="2485675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Shortform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Student Driven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Focus on space and its effects on life on earth</a:t>
            </a:r>
            <a:endParaRPr sz="2300"/>
          </a:p>
        </p:txBody>
      </p:sp>
      <p:sp>
        <p:nvSpPr>
          <p:cNvPr id="239" name="Google Shape;239;p35"/>
          <p:cNvSpPr txBox="1"/>
          <p:nvPr>
            <p:ph type="title"/>
          </p:nvPr>
        </p:nvSpPr>
        <p:spPr>
          <a:xfrm>
            <a:off x="4655125" y="844050"/>
            <a:ext cx="351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1"/>
                </a:solidFill>
              </a:rPr>
              <a:t>Full Episodes</a:t>
            </a:r>
            <a:endParaRPr u="sng">
              <a:solidFill>
                <a:schemeClr val="lt1"/>
              </a:solidFill>
            </a:endParaRPr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4655125" y="2476950"/>
            <a:ext cx="31518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Long</a:t>
            </a:r>
            <a:r>
              <a:rPr lang="en" sz="2300">
                <a:solidFill>
                  <a:schemeClr val="lt1"/>
                </a:solidFill>
              </a:rPr>
              <a:t>form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Team Driven</a:t>
            </a:r>
            <a:endParaRPr sz="2300">
              <a:solidFill>
                <a:schemeClr val="lt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Char char="●"/>
            </a:pPr>
            <a:r>
              <a:rPr lang="en" sz="2300">
                <a:solidFill>
                  <a:schemeClr val="lt1"/>
                </a:solidFill>
              </a:rPr>
              <a:t>Focus on Inclusive Design</a:t>
            </a:r>
            <a:endParaRPr sz="2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36"/>
          <p:cNvSpPr txBox="1"/>
          <p:nvPr>
            <p:ph idx="1" type="subTitle"/>
          </p:nvPr>
        </p:nvSpPr>
        <p:spPr>
          <a:xfrm>
            <a:off x="100200" y="914075"/>
            <a:ext cx="8921100" cy="11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Eric Stribling</a:t>
            </a: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lang="en">
                <a:solidFill>
                  <a:srgbClr val="000000"/>
                </a:solidFill>
              </a:rPr>
              <a:t> (</a:t>
            </a:r>
            <a:r>
              <a:rPr lang="en">
                <a:solidFill>
                  <a:srgbClr val="000000"/>
                </a:solidFill>
              </a:rPr>
              <a:t>Interplanetary</a:t>
            </a:r>
            <a:r>
              <a:rPr lang="en">
                <a:solidFill>
                  <a:srgbClr val="000000"/>
                </a:solidFill>
              </a:rPr>
              <a:t> Initiative) - Team Lead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7" name="Google Shape;247;p36"/>
          <p:cNvSpPr txBox="1"/>
          <p:nvPr/>
        </p:nvSpPr>
        <p:spPr>
          <a:xfrm>
            <a:off x="100207" y="196450"/>
            <a:ext cx="27813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The Team</a:t>
            </a:r>
            <a:r>
              <a:rPr b="1" lang="en" sz="3650">
                <a:solidFill>
                  <a:srgbClr val="FFD966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endParaRPr b="1" sz="3650">
              <a:solidFill>
                <a:srgbClr val="FFD966"/>
              </a:solidFill>
              <a:highlight>
                <a:srgbClr val="FFD966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8" name="Google Shape;248;p36"/>
          <p:cNvSpPr txBox="1"/>
          <p:nvPr>
            <p:ph idx="1" type="subTitle"/>
          </p:nvPr>
        </p:nvSpPr>
        <p:spPr>
          <a:xfrm>
            <a:off x="100200" y="1578600"/>
            <a:ext cx="8660700" cy="11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Ricardo Leon </a:t>
            </a:r>
            <a:r>
              <a:rPr lang="en">
                <a:solidFill>
                  <a:srgbClr val="000000"/>
                </a:solidFill>
              </a:rPr>
              <a:t> (EdPlus) - Video Producer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9" name="Google Shape;249;p36"/>
          <p:cNvSpPr txBox="1"/>
          <p:nvPr>
            <p:ph idx="1" type="subTitle"/>
          </p:nvPr>
        </p:nvSpPr>
        <p:spPr>
          <a:xfrm>
            <a:off x="100200" y="2292300"/>
            <a:ext cx="8660700" cy="115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Amanda Kehrberg </a:t>
            </a:r>
            <a:r>
              <a:rPr lang="en">
                <a:solidFill>
                  <a:srgbClr val="000000"/>
                </a:solidFill>
              </a:rPr>
              <a:t> (Cronkite) - Lead Writer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0" name="Google Shape;250;p36"/>
          <p:cNvSpPr txBox="1"/>
          <p:nvPr>
            <p:ph idx="1" type="subTitle"/>
          </p:nvPr>
        </p:nvSpPr>
        <p:spPr>
          <a:xfrm>
            <a:off x="100200" y="3164250"/>
            <a:ext cx="8660700" cy="171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  <a:highlight>
                  <a:srgbClr val="FFD966"/>
                </a:highlight>
              </a:rPr>
              <a:t> </a:t>
            </a:r>
            <a:r>
              <a:rPr b="1" lang="en" u="sng">
                <a:solidFill>
                  <a:srgbClr val="000000"/>
                </a:solidFill>
                <a:highlight>
                  <a:srgbClr val="FFD966"/>
                </a:highlight>
              </a:rPr>
              <a:t>Other Team Members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>
              <a:solidFill>
                <a:srgbClr val="FFD966"/>
              </a:solidFill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 Wayne Anderson </a:t>
            </a:r>
            <a:r>
              <a:rPr lang="en">
                <a:solidFill>
                  <a:srgbClr val="000000"/>
                </a:solidFill>
              </a:rPr>
              <a:t> - EdPlus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highlight>
                  <a:srgbClr val="FFD966"/>
                </a:highlight>
              </a:rPr>
              <a:t>Matthew Robinson</a:t>
            </a:r>
            <a:r>
              <a:rPr lang="en">
                <a:solidFill>
                  <a:srgbClr val="000000"/>
                </a:solidFill>
              </a:rPr>
              <a:t> - EdPlus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4922500" y="3726150"/>
            <a:ext cx="4687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50">
                <a:solidFill>
                  <a:schemeClr val="hlink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Dania Wright</a:t>
            </a:r>
            <a:r>
              <a:rPr lang="en" sz="265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</a:rPr>
              <a:t> - SFIS</a:t>
            </a:r>
            <a:endParaRPr sz="265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650">
                <a:solidFill>
                  <a:schemeClr val="hlink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Liz Blythe-Lee</a:t>
            </a:r>
            <a:r>
              <a:rPr lang="en" sz="265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</a:rPr>
              <a:t> - EdPlus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 txBox="1"/>
          <p:nvPr>
            <p:ph type="title"/>
          </p:nvPr>
        </p:nvSpPr>
        <p:spPr>
          <a:xfrm>
            <a:off x="197375" y="105275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</a:rPr>
              <a:t> </a:t>
            </a:r>
            <a:r>
              <a:rPr lang="en">
                <a:highlight>
                  <a:srgbClr val="FFD966"/>
                </a:highlight>
              </a:rPr>
              <a:t>My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>
              <a:solidFill>
                <a:srgbClr val="FFD966"/>
              </a:solidFill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</a:rPr>
              <a:t> </a:t>
            </a:r>
            <a:r>
              <a:rPr lang="en" u="sng">
                <a:highlight>
                  <a:srgbClr val="FFD966"/>
                </a:highlight>
              </a:rPr>
              <a:t>Experience</a:t>
            </a:r>
            <a:r>
              <a:rPr lang="en" u="sng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endParaRPr u="sng">
              <a:solidFill>
                <a:srgbClr val="FFD966"/>
              </a:solidFill>
              <a:highlight>
                <a:srgbClr val="FFD966"/>
              </a:highlight>
            </a:endParaRPr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197375" y="2685650"/>
            <a:ext cx="33117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Nasa Space Grant Intern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Spare set of hands</a:t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DARPA LunA-10</a:t>
            </a:r>
            <a:endParaRPr sz="2300"/>
          </a:p>
        </p:txBody>
      </p:sp>
      <p:pic>
        <p:nvPicPr>
          <p:cNvPr id="258" name="Google Shape;258;p37" title="20250207_105425.jp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4220" r="4220" t="0"/>
          <a:stretch/>
        </p:blipFill>
        <p:spPr>
          <a:xfrm>
            <a:off x="3675725" y="433350"/>
            <a:ext cx="5220900" cy="4276800"/>
          </a:xfrm>
          <a:prstGeom prst="round2DiagRect">
            <a:avLst>
              <a:gd fmla="val 16667" name="adj1"/>
              <a:gd fmla="val 0" name="adj2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38"/>
          <p:cNvSpPr txBox="1"/>
          <p:nvPr/>
        </p:nvSpPr>
        <p:spPr>
          <a:xfrm>
            <a:off x="1050162" y="1972489"/>
            <a:ext cx="70437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What Makes A Video?</a:t>
            </a:r>
            <a:r>
              <a:rPr b="1" lang="en" sz="3650">
                <a:solidFill>
                  <a:srgbClr val="FFD966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b="1" lang="en" sz="3650">
                <a:solidFill>
                  <a:schemeClr val="dk1"/>
                </a:solidFill>
                <a:highlight>
                  <a:srgbClr val="FFD966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3650">
              <a:solidFill>
                <a:schemeClr val="dk1"/>
              </a:solidFill>
              <a:highlight>
                <a:srgbClr val="FFD966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D7E6B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9"/>
          <p:cNvSpPr txBox="1"/>
          <p:nvPr>
            <p:ph type="title"/>
          </p:nvPr>
        </p:nvSpPr>
        <p:spPr>
          <a:xfrm>
            <a:off x="197375" y="542600"/>
            <a:ext cx="3151800" cy="112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</a:rPr>
              <a:t> </a:t>
            </a:r>
            <a:r>
              <a:rPr lang="en">
                <a:highlight>
                  <a:srgbClr val="FFD966"/>
                </a:highlight>
              </a:rPr>
              <a:t>Start with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r>
              <a:rPr lang="en">
                <a:highlight>
                  <a:srgbClr val="FFD966"/>
                </a:highlight>
              </a:rPr>
              <a:t>      </a:t>
            </a:r>
            <a:endParaRPr>
              <a:highlight>
                <a:srgbClr val="FFD96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D966"/>
                </a:highlight>
              </a:rPr>
              <a:t> </a:t>
            </a:r>
            <a:r>
              <a:rPr lang="en" u="sng">
                <a:highlight>
                  <a:srgbClr val="FFD966"/>
                </a:highlight>
              </a:rPr>
              <a:t>Curiosity</a:t>
            </a:r>
            <a:r>
              <a:rPr lang="en">
                <a:solidFill>
                  <a:srgbClr val="FFD966"/>
                </a:solidFill>
                <a:highlight>
                  <a:srgbClr val="FFD966"/>
                </a:highlight>
              </a:rPr>
              <a:t>.</a:t>
            </a:r>
            <a:r>
              <a:rPr lang="en">
                <a:highlight>
                  <a:srgbClr val="FFD966"/>
                </a:highlight>
              </a:rPr>
              <a:t> </a:t>
            </a:r>
            <a:endParaRPr>
              <a:highlight>
                <a:srgbClr val="FFD966"/>
              </a:highlight>
            </a:endParaRPr>
          </a:p>
        </p:txBody>
      </p:sp>
      <p:sp>
        <p:nvSpPr>
          <p:cNvPr id="270" name="Google Shape;270;p39"/>
          <p:cNvSpPr txBox="1"/>
          <p:nvPr>
            <p:ph idx="1" type="body"/>
          </p:nvPr>
        </p:nvSpPr>
        <p:spPr>
          <a:xfrm>
            <a:off x="50425" y="1770000"/>
            <a:ext cx="41259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Take note of Interesting concepts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Research what you like the most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Submit a Proposal</a:t>
            </a:r>
            <a:endParaRPr sz="2400"/>
          </a:p>
        </p:txBody>
      </p:sp>
      <p:pic>
        <p:nvPicPr>
          <p:cNvPr id="271" name="Google Shape;271;p39" title="Student Inspiration (1).png"/>
          <p:cNvPicPr preferRelativeResize="0"/>
          <p:nvPr/>
        </p:nvPicPr>
        <p:blipFill rotWithShape="1">
          <a:blip r:embed="rId3">
            <a:alphaModFix/>
          </a:blip>
          <a:srcRect b="0" l="27410" r="21191" t="0"/>
          <a:stretch/>
        </p:blipFill>
        <p:spPr>
          <a:xfrm>
            <a:off x="4736200" y="260000"/>
            <a:ext cx="4056600" cy="4641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>
            <p:ph type="title"/>
          </p:nvPr>
        </p:nvSpPr>
        <p:spPr>
          <a:xfrm>
            <a:off x="197375" y="0"/>
            <a:ext cx="3151800" cy="16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Research &amp;</a:t>
            </a:r>
            <a:r>
              <a:rPr lang="en">
                <a:solidFill>
                  <a:schemeClr val="dk1"/>
                </a:solidFill>
                <a:highlight>
                  <a:schemeClr val="dk1"/>
                </a:highlight>
              </a:rPr>
              <a:t>.</a:t>
            </a: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 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</a:rPr>
              <a:t> Review</a:t>
            </a:r>
            <a:r>
              <a:rPr lang="en">
                <a:solidFill>
                  <a:schemeClr val="dk1"/>
                </a:solidFill>
                <a:highlight>
                  <a:schemeClr val="dk1"/>
                </a:highlight>
              </a:rPr>
              <a:t>.</a:t>
            </a:r>
            <a:endParaRPr>
              <a:solidFill>
                <a:schemeClr val="dk1"/>
              </a:solidFill>
              <a:highlight>
                <a:schemeClr val="dk1"/>
              </a:highlight>
            </a:endParaRPr>
          </a:p>
        </p:txBody>
      </p:sp>
      <p:sp>
        <p:nvSpPr>
          <p:cNvPr id="277" name="Google Shape;277;p40"/>
          <p:cNvSpPr txBox="1"/>
          <p:nvPr>
            <p:ph idx="1" type="body"/>
          </p:nvPr>
        </p:nvSpPr>
        <p:spPr>
          <a:xfrm>
            <a:off x="0" y="1758675"/>
            <a:ext cx="41259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 with Students to: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D</a:t>
            </a:r>
            <a:r>
              <a:rPr lang="en" sz="2400"/>
              <a:t>evelop and </a:t>
            </a:r>
            <a:r>
              <a:rPr lang="en" sz="2400"/>
              <a:t>refine their idea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Create a workable draft</a:t>
            </a:r>
            <a:endParaRPr sz="2400"/>
          </a:p>
        </p:txBody>
      </p:sp>
      <p:pic>
        <p:nvPicPr>
          <p:cNvPr id="278" name="Google Shape;278;p40" title="Student Inspiration (2).png"/>
          <p:cNvPicPr preferRelativeResize="0"/>
          <p:nvPr/>
        </p:nvPicPr>
        <p:blipFill rotWithShape="1">
          <a:blip r:embed="rId3">
            <a:alphaModFix/>
          </a:blip>
          <a:srcRect b="0" l="0" r="40398" t="0"/>
          <a:stretch/>
        </p:blipFill>
        <p:spPr>
          <a:xfrm>
            <a:off x="4470625" y="459750"/>
            <a:ext cx="4476000" cy="4224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ience Presentation">
  <a:themeElements>
    <a:clrScheme name="Simple Light">
      <a:dk1>
        <a:srgbClr val="005088"/>
      </a:dk1>
      <a:lt1>
        <a:srgbClr val="F3F0DF"/>
      </a:lt1>
      <a:dk2>
        <a:srgbClr val="121212"/>
      </a:dk2>
      <a:lt2>
        <a:srgbClr val="D0E0E3"/>
      </a:lt2>
      <a:accent1>
        <a:srgbClr val="11CAA0"/>
      </a:accent1>
      <a:accent2>
        <a:srgbClr val="6D6D6B"/>
      </a:accent2>
      <a:accent3>
        <a:srgbClr val="FFFFFF"/>
      </a:accent3>
      <a:accent4>
        <a:srgbClr val="656839"/>
      </a:accent4>
      <a:accent5>
        <a:srgbClr val="774936"/>
      </a:accent5>
      <a:accent6>
        <a:srgbClr val="C492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Props1.xml><?xml version="1.0" encoding="utf-8"?>
<ds:datastoreItem xmlns:ds="http://schemas.openxmlformats.org/officeDocument/2006/customXml" ds:itemID="{0F1DDA88-760C-4D5C-9FF4-E1A6F834B727}"/>
</file>

<file path=customXml/itemProps2.xml><?xml version="1.0" encoding="utf-8"?>
<ds:datastoreItem xmlns:ds="http://schemas.openxmlformats.org/officeDocument/2006/customXml" ds:itemID="{E94AD1A7-8EFB-4780-BEF9-FC92AA01CCCE}"/>
</file>

<file path=customXml/itemProps3.xml><?xml version="1.0" encoding="utf-8"?>
<ds:datastoreItem xmlns:ds="http://schemas.openxmlformats.org/officeDocument/2006/customXml" ds:itemID="{1AE8B837-08BF-4AF6-AA95-799C51D3CC7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</Properties>
</file>